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4"/>
  </p:sldMasterIdLst>
  <p:notesMasterIdLst>
    <p:notesMasterId r:id="rId19"/>
  </p:notesMasterIdLst>
  <p:sldIdLst>
    <p:sldId id="304" r:id="rId5"/>
    <p:sldId id="274" r:id="rId6"/>
    <p:sldId id="308" r:id="rId7"/>
    <p:sldId id="311" r:id="rId8"/>
    <p:sldId id="329" r:id="rId9"/>
    <p:sldId id="331" r:id="rId10"/>
    <p:sldId id="339" r:id="rId11"/>
    <p:sldId id="346" r:id="rId12"/>
    <p:sldId id="347" r:id="rId13"/>
    <p:sldId id="348" r:id="rId14"/>
    <p:sldId id="338" r:id="rId15"/>
    <p:sldId id="349" r:id="rId16"/>
    <p:sldId id="350" r:id="rId17"/>
    <p:sldId id="34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hadrika Magan" initials="BM" lastIdx="1" clrIdx="0"/>
  <p:cmAuthor id="2" name="Bhadrika Magan" initials="BM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C01B1C"/>
    <a:srgbClr val="C40836"/>
    <a:srgbClr val="590F4A"/>
    <a:srgbClr val="166813"/>
    <a:srgbClr val="004FBB"/>
    <a:srgbClr val="383838"/>
    <a:srgbClr val="00A2D7"/>
    <a:srgbClr val="FFCF00"/>
    <a:srgbClr val="F27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94704"/>
  </p:normalViewPr>
  <p:slideViewPr>
    <p:cSldViewPr>
      <p:cViewPr varScale="1">
        <p:scale>
          <a:sx n="60" d="100"/>
          <a:sy n="60" d="100"/>
        </p:scale>
        <p:origin x="160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Macintosh" userId="82834436-e42d-4aeb-951f-41fad216eb12" providerId="ADAL" clId="{2BCC3794-E264-4224-9888-868467FFA0E5}"/>
    <pc:docChg chg="custSel delSld modSld">
      <pc:chgData name="Duncan Macintosh" userId="82834436-e42d-4aeb-951f-41fad216eb12" providerId="ADAL" clId="{2BCC3794-E264-4224-9888-868467FFA0E5}" dt="2019-09-07T05:34:19.889" v="234" actId="20577"/>
      <pc:docMkLst>
        <pc:docMk/>
      </pc:docMkLst>
      <pc:sldChg chg="modSp">
        <pc:chgData name="Duncan Macintosh" userId="82834436-e42d-4aeb-951f-41fad216eb12" providerId="ADAL" clId="{2BCC3794-E264-4224-9888-868467FFA0E5}" dt="2019-09-04T06:07:04.599" v="214" actId="6549"/>
        <pc:sldMkLst>
          <pc:docMk/>
          <pc:sldMk cId="3296099131" sldId="274"/>
        </pc:sldMkLst>
        <pc:spChg chg="mod">
          <ac:chgData name="Duncan Macintosh" userId="82834436-e42d-4aeb-951f-41fad216eb12" providerId="ADAL" clId="{2BCC3794-E264-4224-9888-868467FFA0E5}" dt="2019-09-04T06:07:04.599" v="214" actId="6549"/>
          <ac:spMkLst>
            <pc:docMk/>
            <pc:sldMk cId="3296099131" sldId="274"/>
            <ac:spMk id="3" creationId="{00000000-0000-0000-0000-000000000000}"/>
          </ac:spMkLst>
        </pc:spChg>
      </pc:sldChg>
      <pc:sldChg chg="modSp">
        <pc:chgData name="Duncan Macintosh" userId="82834436-e42d-4aeb-951f-41fad216eb12" providerId="ADAL" clId="{2BCC3794-E264-4224-9888-868467FFA0E5}" dt="2019-09-04T06:05:37.528" v="181" actId="12"/>
        <pc:sldMkLst>
          <pc:docMk/>
          <pc:sldMk cId="2932195056" sldId="308"/>
        </pc:sldMkLst>
        <pc:spChg chg="mod">
          <ac:chgData name="Duncan Macintosh" userId="82834436-e42d-4aeb-951f-41fad216eb12" providerId="ADAL" clId="{2BCC3794-E264-4224-9888-868467FFA0E5}" dt="2019-09-04T06:05:37.528" v="181" actId="12"/>
          <ac:spMkLst>
            <pc:docMk/>
            <pc:sldMk cId="2932195056" sldId="308"/>
            <ac:spMk id="4" creationId="{F4A4D958-776E-48A1-B0CE-795D2B28F9DE}"/>
          </ac:spMkLst>
        </pc:spChg>
      </pc:sldChg>
      <pc:sldChg chg="del">
        <pc:chgData name="Duncan Macintosh" userId="82834436-e42d-4aeb-951f-41fad216eb12" providerId="ADAL" clId="{2BCC3794-E264-4224-9888-868467FFA0E5}" dt="2019-09-04T06:06:23.428" v="185" actId="2696"/>
        <pc:sldMkLst>
          <pc:docMk/>
          <pc:sldMk cId="2893324690" sldId="319"/>
        </pc:sldMkLst>
      </pc:sldChg>
      <pc:sldChg chg="del">
        <pc:chgData name="Duncan Macintosh" userId="82834436-e42d-4aeb-951f-41fad216eb12" providerId="ADAL" clId="{2BCC3794-E264-4224-9888-868467FFA0E5}" dt="2019-09-04T06:06:27.708" v="188" actId="2696"/>
        <pc:sldMkLst>
          <pc:docMk/>
          <pc:sldMk cId="645398471" sldId="332"/>
        </pc:sldMkLst>
      </pc:sldChg>
      <pc:sldChg chg="del">
        <pc:chgData name="Duncan Macintosh" userId="82834436-e42d-4aeb-951f-41fad216eb12" providerId="ADAL" clId="{2BCC3794-E264-4224-9888-868467FFA0E5}" dt="2019-09-04T06:06:26.224" v="187" actId="2696"/>
        <pc:sldMkLst>
          <pc:docMk/>
          <pc:sldMk cId="722310937" sldId="340"/>
        </pc:sldMkLst>
      </pc:sldChg>
      <pc:sldChg chg="del">
        <pc:chgData name="Duncan Macintosh" userId="82834436-e42d-4aeb-951f-41fad216eb12" providerId="ADAL" clId="{2BCC3794-E264-4224-9888-868467FFA0E5}" dt="2019-09-04T06:05:47.370" v="182" actId="2696"/>
        <pc:sldMkLst>
          <pc:docMk/>
          <pc:sldMk cId="1465224354" sldId="342"/>
        </pc:sldMkLst>
      </pc:sldChg>
      <pc:sldChg chg="del">
        <pc:chgData name="Duncan Macintosh" userId="82834436-e42d-4aeb-951f-41fad216eb12" providerId="ADAL" clId="{2BCC3794-E264-4224-9888-868467FFA0E5}" dt="2019-09-04T06:06:20.798" v="183" actId="2696"/>
        <pc:sldMkLst>
          <pc:docMk/>
          <pc:sldMk cId="3042436030" sldId="343"/>
        </pc:sldMkLst>
      </pc:sldChg>
      <pc:sldChg chg="del">
        <pc:chgData name="Duncan Macintosh" userId="82834436-e42d-4aeb-951f-41fad216eb12" providerId="ADAL" clId="{2BCC3794-E264-4224-9888-868467FFA0E5}" dt="2019-09-04T06:06:22.345" v="184" actId="2696"/>
        <pc:sldMkLst>
          <pc:docMk/>
          <pc:sldMk cId="2288265194" sldId="344"/>
        </pc:sldMkLst>
      </pc:sldChg>
      <pc:sldChg chg="del">
        <pc:chgData name="Duncan Macintosh" userId="82834436-e42d-4aeb-951f-41fad216eb12" providerId="ADAL" clId="{2BCC3794-E264-4224-9888-868467FFA0E5}" dt="2019-09-04T06:06:24.559" v="186" actId="2696"/>
        <pc:sldMkLst>
          <pc:docMk/>
          <pc:sldMk cId="1643950525" sldId="345"/>
        </pc:sldMkLst>
      </pc:sldChg>
      <pc:sldChg chg="modSp">
        <pc:chgData name="Duncan Macintosh" userId="82834436-e42d-4aeb-951f-41fad216eb12" providerId="ADAL" clId="{2BCC3794-E264-4224-9888-868467FFA0E5}" dt="2019-09-07T05:34:12.888" v="226" actId="20577"/>
        <pc:sldMkLst>
          <pc:docMk/>
          <pc:sldMk cId="1861812259" sldId="346"/>
        </pc:sldMkLst>
        <pc:spChg chg="mod">
          <ac:chgData name="Duncan Macintosh" userId="82834436-e42d-4aeb-951f-41fad216eb12" providerId="ADAL" clId="{2BCC3794-E264-4224-9888-868467FFA0E5}" dt="2019-09-07T05:34:12.888" v="226" actId="20577"/>
          <ac:spMkLst>
            <pc:docMk/>
            <pc:sldMk cId="1861812259" sldId="346"/>
            <ac:spMk id="2" creationId="{387E04D2-BFEA-4840-9348-A1994307551B}"/>
          </ac:spMkLst>
        </pc:spChg>
      </pc:sldChg>
      <pc:sldChg chg="modSp">
        <pc:chgData name="Duncan Macintosh" userId="82834436-e42d-4aeb-951f-41fad216eb12" providerId="ADAL" clId="{2BCC3794-E264-4224-9888-868467FFA0E5}" dt="2019-09-07T05:34:19.889" v="234" actId="20577"/>
        <pc:sldMkLst>
          <pc:docMk/>
          <pc:sldMk cId="2867810221" sldId="347"/>
        </pc:sldMkLst>
        <pc:spChg chg="mod">
          <ac:chgData name="Duncan Macintosh" userId="82834436-e42d-4aeb-951f-41fad216eb12" providerId="ADAL" clId="{2BCC3794-E264-4224-9888-868467FFA0E5}" dt="2019-09-07T05:34:19.889" v="234" actId="20577"/>
          <ac:spMkLst>
            <pc:docMk/>
            <pc:sldMk cId="2867810221" sldId="347"/>
            <ac:spMk id="2" creationId="{C9E2D021-7139-446A-8235-8D320AE50F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EEA6-3FE3-4FAA-B648-A79F7B237411}" type="datetimeFigureOut">
              <a:rPr lang="en-AU" smtClean="0"/>
              <a:t>7/09/2019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0B50-68CE-4856-A7F5-953E39274F9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940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AU" dirty="0"/>
              <a:t>From the last round, Jerry Yang did not accept</a:t>
            </a:r>
          </a:p>
          <a:p>
            <a:pPr marL="228600" indent="-22860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361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AU" dirty="0"/>
              <a:t>The final amount coming directly to the APNIC Foundation is USD 343,323 – this is a revised amount, but there is no change to the overall project amount invested in PNG, . </a:t>
            </a:r>
          </a:p>
          <a:p>
            <a:pPr marL="228600" indent="-228600">
              <a:buAutoNum type="arabicParenR"/>
            </a:pPr>
            <a:r>
              <a:rPr lang="en-AU" dirty="0"/>
              <a:t>The USD 214,677 to the Asia Foundation is used to fund cyber security activities and support APNIC participation</a:t>
            </a:r>
          </a:p>
          <a:p>
            <a:pPr marL="228600" indent="-228600">
              <a:buAutoNum type="arabicParenR"/>
            </a:pPr>
            <a:r>
              <a:rPr lang="en-AU" dirty="0"/>
              <a:t>The project will continue in 2019, with more training workshops</a:t>
            </a:r>
          </a:p>
          <a:p>
            <a:pPr marL="228600" indent="-228600">
              <a:buAutoNum type="arabicParenR"/>
            </a:pPr>
            <a:r>
              <a:rPr lang="en-AU" dirty="0"/>
              <a:t>Additional funding is likely to be offered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738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0" y="2996952"/>
            <a:ext cx="8352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805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02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002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8E307D2-6DC1-2F4A-97A2-CF4120E85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2030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1852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1852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03439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03439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BD66448-453D-B14C-BCEE-ABD5D0137E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46426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C4CCCCA-CBDF-E745-BBC0-DFCF6E8A4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67695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525344"/>
            <a:ext cx="3960440" cy="25124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15DA943-B062-4543-8E2C-7F586AD04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64599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799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000" y="764705"/>
            <a:ext cx="8352000" cy="1512167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Title </a:t>
            </a:r>
            <a:r>
              <a:rPr lang="en-US" dirty="0"/>
              <a:t>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0" y="2420888"/>
            <a:ext cx="8352000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97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1556793"/>
            <a:ext cx="8352928" cy="446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831165-BEB5-F24E-AF57-B525078F8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89612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5880" y="1600201"/>
            <a:ext cx="8352928" cy="21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395288" y="3861048"/>
            <a:ext cx="8353425" cy="21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997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032448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8654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288" y="1268214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05880" y="2060848"/>
            <a:ext cx="8352928" cy="3816424"/>
          </a:xfrm>
        </p:spPr>
        <p:txBody>
          <a:bodyPr/>
          <a:lstStyle>
            <a:lvl1pPr marL="0" indent="0">
              <a:buNone/>
              <a:defRPr sz="1600"/>
            </a:lvl1pPr>
            <a:lvl2pPr marL="177800" indent="-177800">
              <a:buFont typeface="Arial" pitchFamily="34" charset="0"/>
              <a:buChar char="•"/>
              <a:defRPr sz="1600"/>
            </a:lvl2pPr>
            <a:lvl3pPr marL="355600" indent="-177800">
              <a:buFont typeface="Arial" pitchFamily="34" charset="0"/>
              <a:buChar char="–"/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715B342-37A3-5C41-8BB2-97C60A821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with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916832"/>
            <a:ext cx="9144000" cy="4032448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05880" y="2060848"/>
            <a:ext cx="5966320" cy="3816424"/>
          </a:xfrm>
        </p:spPr>
        <p:txBody>
          <a:bodyPr/>
          <a:lstStyle>
            <a:lvl1pPr marL="0" indent="0">
              <a:buNone/>
              <a:defRPr sz="1600"/>
            </a:lvl1pPr>
            <a:lvl2pPr marL="177800" indent="-177800">
              <a:buFont typeface="Arial" pitchFamily="34" charset="0"/>
              <a:buChar char="•"/>
              <a:defRPr sz="1600"/>
            </a:lvl2pPr>
            <a:lvl3pPr marL="355600" indent="-177800">
              <a:buFont typeface="Arial" pitchFamily="34" charset="0"/>
              <a:buChar char="–"/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588125" y="2060848"/>
            <a:ext cx="2160588" cy="2374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AU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95536" y="418654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288" y="1268214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5"/>
          </p:nvPr>
        </p:nvSpPr>
        <p:spPr>
          <a:xfrm>
            <a:off x="405880" y="2060848"/>
            <a:ext cx="8352928" cy="3816424"/>
          </a:xfrm>
        </p:spPr>
        <p:txBody>
          <a:bodyPr/>
          <a:lstStyle>
            <a:lvl1pPr marL="0" indent="0">
              <a:buNone/>
              <a:defRPr sz="1600"/>
            </a:lvl1pPr>
            <a:lvl2pPr marL="177800" indent="-177800">
              <a:buFont typeface="Arial" pitchFamily="34" charset="0"/>
              <a:buChar char="•"/>
              <a:defRPr sz="1600"/>
            </a:lvl2pPr>
            <a:lvl3pPr marL="355600" indent="-177800">
              <a:buFont typeface="Arial" pitchFamily="34" charset="0"/>
              <a:buChar char="–"/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6496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side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86200" cy="1143000"/>
          </a:xfrm>
        </p:spPr>
        <p:txBody>
          <a:bodyPr/>
          <a:lstStyle>
            <a:lvl1pPr>
              <a:defRPr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4886200" cy="434751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54491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" r="33530" b="69950"/>
          <a:stretch/>
        </p:blipFill>
        <p:spPr>
          <a:xfrm>
            <a:off x="0" y="5772683"/>
            <a:ext cx="1667450" cy="1085317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57B85B9-1A2C-E94A-944D-25D7F5DCD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38066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916832"/>
            <a:ext cx="9144000" cy="4032448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8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5580112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5040560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" r="33530" b="69950"/>
          <a:stretch/>
        </p:blipFill>
        <p:spPr>
          <a:xfrm>
            <a:off x="0" y="5861915"/>
            <a:ext cx="1667450" cy="1085317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7CAD16-93A4-FC40-8778-55A360F44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81347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880" y="1556792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80512" cy="68580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APNICFoundation-PPT-template-01-01.eps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9131300" cy="68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6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770" r:id="rId4"/>
    <p:sldLayoutId id="2147483702" r:id="rId5"/>
    <p:sldLayoutId id="2147483762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774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69875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260649"/>
            <a:ext cx="7560840" cy="1584176"/>
          </a:xfrm>
        </p:spPr>
        <p:txBody>
          <a:bodyPr>
            <a:normAutofit/>
          </a:bodyPr>
          <a:lstStyle/>
          <a:p>
            <a:r>
              <a:rPr lang="en-AU" sz="5400" dirty="0">
                <a:solidFill>
                  <a:srgbClr val="FFFFFF"/>
                </a:solidFill>
              </a:rPr>
              <a:t>Foundation update</a:t>
            </a:r>
          </a:p>
        </p:txBody>
      </p:sp>
    </p:spTree>
    <p:extLst>
      <p:ext uri="{BB962C8B-B14F-4D97-AF65-F5344CB8AC3E}">
        <p14:creationId xmlns:p14="http://schemas.microsoft.com/office/powerpoint/2010/main" val="404177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196AD-D633-4575-97A9-9615FDF9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ISIF Asia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742A4-2CAD-4F9E-ACE4-8DC3E9885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11</a:t>
            </a:r>
            <a:r>
              <a:rPr lang="en-AU" baseline="30000" dirty="0"/>
              <a:t>th</a:t>
            </a:r>
            <a:r>
              <a:rPr lang="en-AU" dirty="0"/>
              <a:t> year of operation</a:t>
            </a:r>
          </a:p>
          <a:p>
            <a:r>
              <a:rPr lang="en-AU" dirty="0"/>
              <a:t>USD 120,000 allocated via six grants to give economies</a:t>
            </a:r>
          </a:p>
          <a:p>
            <a:r>
              <a:rPr lang="en-GB" dirty="0"/>
              <a:t>The 2019 I4D Award was not granted this year, instead one additional grant under the Network Operations Research was allocated.</a:t>
            </a:r>
          </a:p>
          <a:p>
            <a:r>
              <a:rPr lang="en-GB" dirty="0"/>
              <a:t>Thanks to the EC for your continuing support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62CAF-7504-4956-9168-C6812182A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10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89094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35C3-1E49-4E6B-9C43-2CB317A9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634082"/>
          </a:xfrm>
        </p:spPr>
        <p:txBody>
          <a:bodyPr/>
          <a:lstStyle/>
          <a:p>
            <a:r>
              <a:rPr lang="en-AU" dirty="0"/>
              <a:t>Funding to date*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05920B-2242-1F43-A1D8-1DB2C9D3F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11</a:t>
            </a:fld>
            <a:endParaRPr lang="en-AU" kern="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EA6DA9E-2DAB-4E93-BB28-2F11F06EE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1268760"/>
            <a:ext cx="8351838" cy="421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BCD215-728C-407E-AB4C-4A6B035371D8}"/>
              </a:ext>
            </a:extLst>
          </p:cNvPr>
          <p:cNvSpPr txBox="1"/>
          <p:nvPr/>
        </p:nvSpPr>
        <p:spPr>
          <a:xfrm>
            <a:off x="395536" y="558924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* Funding in red is sent directly to APNIC</a:t>
            </a:r>
          </a:p>
        </p:txBody>
      </p:sp>
    </p:spTree>
    <p:extLst>
      <p:ext uri="{BB962C8B-B14F-4D97-AF65-F5344CB8AC3E}">
        <p14:creationId xmlns:p14="http://schemas.microsoft.com/office/powerpoint/2010/main" val="1409017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35C3-1E49-4E6B-9C43-2CB317A9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634082"/>
          </a:xfrm>
        </p:spPr>
        <p:txBody>
          <a:bodyPr/>
          <a:lstStyle/>
          <a:p>
            <a:r>
              <a:rPr lang="en-AU" dirty="0"/>
              <a:t>Funding to date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05920B-2242-1F43-A1D8-1DB2C9D3F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12</a:t>
            </a:fld>
            <a:endParaRPr lang="en-AU" kern="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6904A2A-2B9C-43CE-94E8-DAED23556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1124744"/>
            <a:ext cx="8351838" cy="463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8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35C3-1E49-4E6B-9C43-2CB317A9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634082"/>
          </a:xfrm>
        </p:spPr>
        <p:txBody>
          <a:bodyPr/>
          <a:lstStyle/>
          <a:p>
            <a:r>
              <a:rPr lang="en-AU" dirty="0"/>
              <a:t>Funding to date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05920B-2242-1F43-A1D8-1DB2C9D3F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13</a:t>
            </a:fld>
            <a:endParaRPr lang="en-AU" kern="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CCAEFA4-8DD0-4CA3-A29E-C611FAB107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1196752"/>
            <a:ext cx="835183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30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D14800F-918C-4B96-9AEF-1A6C88FE9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352000" cy="1752600"/>
          </a:xfrm>
        </p:spPr>
        <p:txBody>
          <a:bodyPr>
            <a:normAutofit/>
          </a:bodyPr>
          <a:lstStyle/>
          <a:p>
            <a:r>
              <a:rPr lang="en-AU" sz="80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1155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/>
              <a:t>Board update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Funded projects</a:t>
            </a:r>
          </a:p>
          <a:p>
            <a:pPr marL="457200" indent="-457200">
              <a:buFont typeface="+mj-lt"/>
              <a:buAutoNum type="arabicPeriod"/>
            </a:pPr>
            <a:r>
              <a:rPr lang="en-AU"/>
              <a:t>Funding </a:t>
            </a:r>
            <a:r>
              <a:rPr lang="en-AU" dirty="0"/>
              <a:t>summary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B92AD-0C8F-AF4C-83FC-18B103AD6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2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29609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CBCD009-83D9-44A9-B630-F60C3D54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Board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4D958-776E-48A1-B0CE-795D2B28F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Jun Murai from Japan confirmed as the sixth Board member. Search continuing for seventh and final Board member.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Australia: Michael Malone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China: Edward Tian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India: Sharad Sanghi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Indonesia: Sylvia </a:t>
            </a:r>
            <a:r>
              <a:rPr lang="en-AU" sz="2800" dirty="0" err="1"/>
              <a:t>Efie</a:t>
            </a:r>
            <a:r>
              <a:rPr lang="en-AU" sz="2800" dirty="0"/>
              <a:t> Sumarlin (Chair)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Pakistan: Danish Lakhani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21583F-A47E-4FFD-BAD4-AACA065FD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3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93219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55E3-EC2D-47C3-A2FA-02822EB6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778098"/>
          </a:xfrm>
        </p:spPr>
        <p:txBody>
          <a:bodyPr/>
          <a:lstStyle/>
          <a:p>
            <a:r>
              <a:rPr lang="en-AU" dirty="0"/>
              <a:t>Project update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E4FEA-2A57-41BA-A200-C4A373FBF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Project: </a:t>
            </a:r>
            <a:r>
              <a:rPr lang="en-GB" dirty="0"/>
              <a:t>PNG training (2018-19-20)</a:t>
            </a:r>
          </a:p>
          <a:p>
            <a:pPr marL="0" lvl="0" indent="0">
              <a:buNone/>
            </a:pPr>
            <a:r>
              <a:rPr lang="en-GB" b="1" dirty="0"/>
              <a:t>Donors:</a:t>
            </a:r>
            <a:r>
              <a:rPr lang="en-GB" dirty="0"/>
              <a:t> Asia Foundation (USA); DFAT (Australia); MFAT (New Zealand) </a:t>
            </a:r>
          </a:p>
          <a:p>
            <a:pPr marL="0" lvl="0" indent="0">
              <a:buNone/>
            </a:pPr>
            <a:r>
              <a:rPr lang="en-GB" b="1" dirty="0"/>
              <a:t>Economy: </a:t>
            </a:r>
            <a:r>
              <a:rPr lang="en-GB" dirty="0"/>
              <a:t>Papua New Guinea</a:t>
            </a:r>
          </a:p>
          <a:p>
            <a:pPr marL="0" lvl="0" indent="0">
              <a:buNone/>
            </a:pPr>
            <a:r>
              <a:rPr lang="en-GB" b="1" dirty="0"/>
              <a:t>Funding: </a:t>
            </a:r>
            <a:r>
              <a:rPr lang="en-AU" dirty="0"/>
              <a:t>USD 343,323. USD 108,408 in additional funding from Australia in 2019</a:t>
            </a:r>
          </a:p>
          <a:p>
            <a:pPr marL="0" lvl="0" indent="0">
              <a:buNone/>
            </a:pPr>
            <a:r>
              <a:rPr lang="en-AU" b="1" u="sng" dirty="0"/>
              <a:t>Impact</a:t>
            </a:r>
          </a:p>
          <a:p>
            <a:pPr marL="0" indent="0">
              <a:buNone/>
            </a:pPr>
            <a:r>
              <a:rPr lang="en-AU" dirty="0"/>
              <a:t>18 community engagements so far including workshops, technical assistance and consultations (since August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2FF84-6280-2E4B-A3CC-A6C2BD42D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4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1322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D6B7-2D74-4265-8262-FB1CAD74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598AF-359D-40A3-9BEF-6EB8951FD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Project: </a:t>
            </a:r>
            <a:r>
              <a:rPr lang="en-GB" dirty="0"/>
              <a:t>PNGCERT support (2018-19)</a:t>
            </a:r>
          </a:p>
          <a:p>
            <a:pPr marL="0" indent="0">
              <a:buNone/>
            </a:pPr>
            <a:r>
              <a:rPr lang="en-GB" b="1" dirty="0"/>
              <a:t>Donor: </a:t>
            </a:r>
            <a:r>
              <a:rPr lang="en-GB" dirty="0"/>
              <a:t>DFAT (Australia)</a:t>
            </a:r>
          </a:p>
          <a:p>
            <a:pPr marL="0" indent="0">
              <a:buNone/>
            </a:pPr>
            <a:r>
              <a:rPr lang="en-GB" b="1" dirty="0"/>
              <a:t>Economy: </a:t>
            </a:r>
            <a:r>
              <a:rPr lang="en-GB" dirty="0"/>
              <a:t>Papua New Guinea</a:t>
            </a:r>
          </a:p>
          <a:p>
            <a:pPr marL="0" indent="0">
              <a:buNone/>
            </a:pPr>
            <a:r>
              <a:rPr lang="en-GB" b="1" dirty="0"/>
              <a:t>Funding: </a:t>
            </a:r>
            <a:r>
              <a:rPr lang="en-GB" dirty="0"/>
              <a:t>USD 56,506</a:t>
            </a:r>
          </a:p>
          <a:p>
            <a:pPr marL="0" indent="0">
              <a:buNone/>
            </a:pPr>
            <a:r>
              <a:rPr lang="en-AU" b="1" u="sng" dirty="0"/>
              <a:t>Impact</a:t>
            </a:r>
          </a:p>
          <a:p>
            <a:pPr marL="0" indent="0">
              <a:buNone/>
            </a:pPr>
            <a:r>
              <a:rPr lang="en-AU" dirty="0"/>
              <a:t>Provision of equipment to PNGCERT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DB1F2-0F12-2A45-9B24-9DFBC82E7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360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B5808-70A3-4CE1-91AF-D16F8912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FCF6B-F2D3-4C11-9887-D486EDA68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80" y="1556793"/>
            <a:ext cx="8486600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Project: </a:t>
            </a:r>
            <a:r>
              <a:rPr lang="en-AU" dirty="0"/>
              <a:t>Pacific technical training (2019-20)</a:t>
            </a:r>
          </a:p>
          <a:p>
            <a:pPr marL="0" indent="0">
              <a:buNone/>
            </a:pPr>
            <a:r>
              <a:rPr lang="en-AU" b="1" dirty="0"/>
              <a:t>Donor: </a:t>
            </a:r>
            <a:r>
              <a:rPr lang="en-AU" dirty="0"/>
              <a:t>DFAT</a:t>
            </a:r>
          </a:p>
          <a:p>
            <a:pPr marL="0" indent="0">
              <a:buNone/>
            </a:pPr>
            <a:r>
              <a:rPr lang="en-AU" b="1" dirty="0"/>
              <a:t>Economies: </a:t>
            </a:r>
            <a:r>
              <a:rPr lang="en-AU" dirty="0"/>
              <a:t>Fiji, Solomons, Tonga and Vanuatu</a:t>
            </a:r>
          </a:p>
          <a:p>
            <a:pPr marL="0" indent="0">
              <a:buNone/>
            </a:pPr>
            <a:r>
              <a:rPr lang="en-AU" b="1" dirty="0"/>
              <a:t>Funding: </a:t>
            </a:r>
            <a:r>
              <a:rPr lang="en-AU" dirty="0"/>
              <a:t>USD 336,000</a:t>
            </a:r>
          </a:p>
          <a:p>
            <a:pPr marL="0" indent="0">
              <a:buNone/>
            </a:pPr>
            <a:r>
              <a:rPr lang="en-AU" b="1" u="sng" dirty="0"/>
              <a:t>Impact</a:t>
            </a:r>
          </a:p>
          <a:p>
            <a:pPr marL="0" indent="0">
              <a:buNone/>
            </a:pPr>
            <a:r>
              <a:rPr lang="en-AU" dirty="0"/>
              <a:t>Technical training and assistance in the Pacific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C97B1-6316-5641-ACF9-DE7C74913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6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88502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51F27-FD21-4130-92B7-9B4701DE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DF286-4702-4FC4-8D09-ADF5B2DBE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80" y="1556793"/>
            <a:ext cx="7550496" cy="3096343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Project: </a:t>
            </a:r>
            <a:r>
              <a:rPr lang="en-AU" dirty="0"/>
              <a:t>Myanmar university network training (2019)</a:t>
            </a:r>
          </a:p>
          <a:p>
            <a:pPr marL="0" indent="0">
              <a:buNone/>
            </a:pPr>
            <a:r>
              <a:rPr lang="en-AU" b="1" dirty="0"/>
              <a:t>Donor: </a:t>
            </a:r>
            <a:r>
              <a:rPr lang="en-AU" dirty="0"/>
              <a:t>KDDI Foundation (Japan)</a:t>
            </a:r>
          </a:p>
          <a:p>
            <a:pPr marL="0" indent="0">
              <a:buNone/>
            </a:pPr>
            <a:r>
              <a:rPr lang="en-AU" b="1" dirty="0"/>
              <a:t>Economy: </a:t>
            </a:r>
            <a:r>
              <a:rPr lang="en-AU" dirty="0"/>
              <a:t>Myanmar</a:t>
            </a:r>
          </a:p>
          <a:p>
            <a:pPr marL="0" indent="0">
              <a:buNone/>
            </a:pPr>
            <a:r>
              <a:rPr lang="en-AU" b="1" dirty="0"/>
              <a:t>Funding: </a:t>
            </a:r>
            <a:r>
              <a:rPr lang="en-AU" dirty="0"/>
              <a:t>USD 29,144</a:t>
            </a:r>
          </a:p>
          <a:p>
            <a:pPr marL="0" indent="0">
              <a:buNone/>
            </a:pPr>
            <a:r>
              <a:rPr lang="en-AU" dirty="0"/>
              <a:t>Full cost recovery for APNIC for two workshops and two trainers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E5F67-0715-40BD-ABB6-7CF2229B3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7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425299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E04D2-BFEA-4840-9348-A1994307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Project/Program update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861E-DD6A-428E-A7BC-511817D24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/>
              <a:t>ISIF Asia 2019 Network Operations Research Grants</a:t>
            </a:r>
          </a:p>
          <a:p>
            <a:r>
              <a:rPr lang="en-AU" b="1" dirty="0"/>
              <a:t>Modelling and identifying IP address space fragmentation pressure points. </a:t>
            </a:r>
            <a:r>
              <a:rPr lang="en-AU" dirty="0"/>
              <a:t>Curtin University. Australia. USD 20,000</a:t>
            </a:r>
          </a:p>
          <a:p>
            <a:r>
              <a:rPr lang="en-AU" b="1" dirty="0"/>
              <a:t>Honeynet Threat Sharing Platform.</a:t>
            </a:r>
            <a:r>
              <a:rPr lang="en-AU" dirty="0"/>
              <a:t> SGU, BSSN (Badan Siber &amp; Sandi Negara) and Indonesia Honeynet Project (IHP). Indonesia. USD 20,000</a:t>
            </a:r>
          </a:p>
          <a:p>
            <a:r>
              <a:rPr lang="en-AU" b="1" dirty="0"/>
              <a:t>Implementation and Utilities of RDAP for wider usability among Internet Stakeholders. </a:t>
            </a:r>
            <a:r>
              <a:rPr lang="en-AU" dirty="0"/>
              <a:t>University of Malaya. Malaysia. USD 20,000</a:t>
            </a:r>
          </a:p>
          <a:p>
            <a:r>
              <a:rPr lang="en-AU" b="1" dirty="0"/>
              <a:t>Network coding over satellite links: scheduling redundancy for better goodput. </a:t>
            </a:r>
            <a:r>
              <a:rPr lang="en-AU" dirty="0"/>
              <a:t>The University of Auckland. New Zealand. USD 20,000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6FECC-B377-4946-BD1F-0892561F2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181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D021-7139-446A-8235-8D320AE5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Project/Program update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D3EE1-8C91-4A22-BF59-E8C49E916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ISIF Asia 2019 I4D Powering Internet Infrastructure Grants</a:t>
            </a:r>
          </a:p>
          <a:p>
            <a:r>
              <a:rPr lang="en-AU" b="1" dirty="0"/>
              <a:t>Telemetering the telltale signs of power issues of wireless internet relays. </a:t>
            </a:r>
            <a:r>
              <a:rPr lang="en-AU" dirty="0"/>
              <a:t>Rural Broadband – AirJaldi. India. USD 20,000</a:t>
            </a:r>
          </a:p>
          <a:p>
            <a:r>
              <a:rPr lang="en-AU" b="1" dirty="0"/>
              <a:t>Network Remote Powering through Quasi-Passive Optical Nodes. </a:t>
            </a:r>
            <a:r>
              <a:rPr lang="en-AU" dirty="0"/>
              <a:t>Royal Melbourne Institute of Technology. Australia. USD 20,000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52A87-2EC3-4CF8-BE7F-85BC6F2AA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9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867810221"/>
      </p:ext>
    </p:extLst>
  </p:cSld>
  <p:clrMapOvr>
    <a:masterClrMapping/>
  </p:clrMapOvr>
</p:sld>
</file>

<file path=ppt/theme/theme1.xml><?xml version="1.0" encoding="utf-8"?>
<a:theme xmlns:a="http://schemas.openxmlformats.org/drawingml/2006/main" name="APNICFoundation-PPTtemplat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NICFoundation-PPT-template-01" id="{050ACD6F-99E3-4979-9C70-18F98E8AED99}" vid="{482E746E-3289-4942-B7A3-F4E23CE188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4C8A3D1D0D084F9BC8442E69F4C471" ma:contentTypeVersion="11" ma:contentTypeDescription="Create a new document." ma:contentTypeScope="" ma:versionID="3063b1dedba35c9bf19aa4662d88682d">
  <xsd:schema xmlns:xsd="http://www.w3.org/2001/XMLSchema" xmlns:xs="http://www.w3.org/2001/XMLSchema" xmlns:p="http://schemas.microsoft.com/office/2006/metadata/properties" xmlns:ns3="9b8c73e6-d9c6-46e6-a5d5-57e67e919193" xmlns:ns4="e2b71790-b6bc-4dfc-8210-e8cacf964821" targetNamespace="http://schemas.microsoft.com/office/2006/metadata/properties" ma:root="true" ma:fieldsID="999d01f1fec035ab3309ce47424c6947" ns3:_="" ns4:_="">
    <xsd:import namespace="9b8c73e6-d9c6-46e6-a5d5-57e67e919193"/>
    <xsd:import namespace="e2b71790-b6bc-4dfc-8210-e8cacf9648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c73e6-d9c6-46e6-a5d5-57e67e9191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71790-b6bc-4dfc-8210-e8cacf9648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A4A36A-DD44-4CC2-A4A6-067AFF1ECCD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1163B5-86FB-41ED-92B2-482323667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8c73e6-d9c6-46e6-a5d5-57e67e919193"/>
    <ds:schemaRef ds:uri="e2b71790-b6bc-4dfc-8210-e8cacf9648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A253A1-F93C-4F5C-8365-42BC2B35C1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452</Words>
  <Application>Microsoft Office PowerPoint</Application>
  <PresentationFormat>On-screen Show (4:3)</PresentationFormat>
  <Paragraphs>78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APNICFoundation-PPTtemplate</vt:lpstr>
      <vt:lpstr>Foundation update</vt:lpstr>
      <vt:lpstr>Contents</vt:lpstr>
      <vt:lpstr>Board update</vt:lpstr>
      <vt:lpstr>Project update (1) </vt:lpstr>
      <vt:lpstr>Project update (2)</vt:lpstr>
      <vt:lpstr>Project update (3) </vt:lpstr>
      <vt:lpstr>Project update (4)</vt:lpstr>
      <vt:lpstr>Project/Program update (5)</vt:lpstr>
      <vt:lpstr>Project/Program update (6)</vt:lpstr>
      <vt:lpstr>ISIF Asia</vt:lpstr>
      <vt:lpstr>Funding to date*</vt:lpstr>
      <vt:lpstr>Funding to date</vt:lpstr>
      <vt:lpstr>Funding to date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using this template</dc:title>
  <dc:creator>Sylvia Cadena</dc:creator>
  <cp:lastModifiedBy>Duncan Macintosh</cp:lastModifiedBy>
  <cp:revision>162</cp:revision>
  <dcterms:created xsi:type="dcterms:W3CDTF">2017-08-28T22:18:42Z</dcterms:created>
  <dcterms:modified xsi:type="dcterms:W3CDTF">2019-09-07T05:34:25Z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0x010100D44C8A3D1D0D084F9BC8442E69F4C471</vt:lpwstr>
  </property>
</Properties>
</file>